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7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62" r:id="rId14"/>
    <p:sldId id="261" r:id="rId15"/>
    <p:sldId id="275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6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6" d="100"/>
          <a:sy n="76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48AF-B8D1-4E44-BC34-C75DB1E25225}" type="doc">
      <dgm:prSet loTypeId="urn:microsoft.com/office/officeart/2005/8/layout/process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6BF884-CA16-4793-905E-C8F6D77929AE}">
      <dgm:prSet phldrT="[Text]" custT="1"/>
      <dgm:spPr/>
      <dgm:t>
        <a:bodyPr/>
        <a:lstStyle/>
        <a:p>
          <a:r>
            <a:rPr lang="en-US" sz="1600" dirty="0"/>
            <a:t>9/21-10/7 </a:t>
          </a:r>
        </a:p>
        <a:p>
          <a:r>
            <a:rPr lang="en-US" sz="1600" dirty="0"/>
            <a:t>Data Collection</a:t>
          </a:r>
        </a:p>
      </dgm:t>
    </dgm:pt>
    <dgm:pt modelId="{8734A419-7C05-4283-B302-AF90FCA45D61}" type="parTrans" cxnId="{EF1813C5-8998-4AFD-B6C9-AE1C1E52F8B3}">
      <dgm:prSet/>
      <dgm:spPr/>
      <dgm:t>
        <a:bodyPr/>
        <a:lstStyle/>
        <a:p>
          <a:endParaRPr lang="en-US"/>
        </a:p>
      </dgm:t>
    </dgm:pt>
    <dgm:pt modelId="{7F086277-99D2-4AB5-A7E7-D707D5E9F38A}" type="sibTrans" cxnId="{EF1813C5-8998-4AFD-B6C9-AE1C1E52F8B3}">
      <dgm:prSet/>
      <dgm:spPr/>
      <dgm:t>
        <a:bodyPr/>
        <a:lstStyle/>
        <a:p>
          <a:endParaRPr lang="en-US"/>
        </a:p>
      </dgm:t>
    </dgm:pt>
    <dgm:pt modelId="{9BE4527E-259E-4813-992E-CFC5AD10E3A6}">
      <dgm:prSet phldrT="[Text]" custT="1"/>
      <dgm:spPr/>
      <dgm:t>
        <a:bodyPr/>
        <a:lstStyle/>
        <a:p>
          <a:r>
            <a:rPr lang="en-US" sz="1600" dirty="0"/>
            <a:t>10/21-11/25                         </a:t>
          </a:r>
        </a:p>
        <a:p>
          <a:r>
            <a:rPr lang="en-US" sz="1600" dirty="0"/>
            <a:t> Data Application</a:t>
          </a:r>
        </a:p>
      </dgm:t>
    </dgm:pt>
    <dgm:pt modelId="{60272320-0049-4CAC-8107-F240EA5AEC6F}" type="parTrans" cxnId="{77512DC4-C942-45BA-A47F-15157A34BF45}">
      <dgm:prSet/>
      <dgm:spPr/>
      <dgm:t>
        <a:bodyPr/>
        <a:lstStyle/>
        <a:p>
          <a:endParaRPr lang="en-US"/>
        </a:p>
      </dgm:t>
    </dgm:pt>
    <dgm:pt modelId="{84B39E0B-1415-4E5E-8686-C215B84EFCB1}" type="sibTrans" cxnId="{77512DC4-C942-45BA-A47F-15157A34BF45}">
      <dgm:prSet/>
      <dgm:spPr/>
      <dgm:t>
        <a:bodyPr/>
        <a:lstStyle/>
        <a:p>
          <a:endParaRPr lang="en-US"/>
        </a:p>
      </dgm:t>
    </dgm:pt>
    <dgm:pt modelId="{5754C75C-5B48-4BA5-AF68-85638263AAB2}">
      <dgm:prSet custT="1"/>
      <dgm:spPr/>
      <dgm:t>
        <a:bodyPr/>
        <a:lstStyle/>
        <a:p>
          <a:r>
            <a:rPr lang="en-US" sz="1600" dirty="0"/>
            <a:t>12/7                                         </a:t>
          </a:r>
        </a:p>
        <a:p>
          <a:r>
            <a:rPr lang="en-US" sz="1600" dirty="0"/>
            <a:t> Presentation of Project</a:t>
          </a:r>
        </a:p>
      </dgm:t>
    </dgm:pt>
    <dgm:pt modelId="{443BD500-03EA-4F63-9CDD-3FDB20B4912F}" type="parTrans" cxnId="{EDE6520C-9201-4DD1-88B1-8DD02A5BA109}">
      <dgm:prSet/>
      <dgm:spPr/>
      <dgm:t>
        <a:bodyPr/>
        <a:lstStyle/>
        <a:p>
          <a:endParaRPr lang="en-US"/>
        </a:p>
      </dgm:t>
    </dgm:pt>
    <dgm:pt modelId="{550CC629-7CF4-4120-9A0E-5AED2BB93CDC}" type="sibTrans" cxnId="{EDE6520C-9201-4DD1-88B1-8DD02A5BA109}">
      <dgm:prSet/>
      <dgm:spPr/>
      <dgm:t>
        <a:bodyPr/>
        <a:lstStyle/>
        <a:p>
          <a:endParaRPr lang="en-US"/>
        </a:p>
      </dgm:t>
    </dgm:pt>
    <dgm:pt modelId="{3C04BCB8-B2B1-4388-912B-CE34A1609319}">
      <dgm:prSet phldrT="[Text]" custT="1"/>
      <dgm:spPr/>
      <dgm:t>
        <a:bodyPr/>
        <a:lstStyle/>
        <a:p>
          <a:r>
            <a:rPr lang="en-US" sz="1600" dirty="0"/>
            <a:t>10/7-10/21</a:t>
          </a:r>
        </a:p>
        <a:p>
          <a:r>
            <a:rPr lang="en-US" sz="1600" dirty="0"/>
            <a:t> Data Interpretation</a:t>
          </a:r>
        </a:p>
      </dgm:t>
    </dgm:pt>
    <dgm:pt modelId="{C389DBB8-E8F5-4DE3-A7F7-5EB2481788C8}" type="parTrans" cxnId="{0FE470A5-81F2-40A1-A210-306690C1DDCA}">
      <dgm:prSet/>
      <dgm:spPr/>
      <dgm:t>
        <a:bodyPr/>
        <a:lstStyle/>
        <a:p>
          <a:endParaRPr lang="en-US"/>
        </a:p>
      </dgm:t>
    </dgm:pt>
    <dgm:pt modelId="{67D5A354-02ED-4EF3-8A6B-71A6D0692536}" type="sibTrans" cxnId="{0FE470A5-81F2-40A1-A210-306690C1DDCA}">
      <dgm:prSet/>
      <dgm:spPr/>
      <dgm:t>
        <a:bodyPr/>
        <a:lstStyle/>
        <a:p>
          <a:endParaRPr lang="en-US"/>
        </a:p>
      </dgm:t>
    </dgm:pt>
    <dgm:pt modelId="{8779C077-9184-45C5-8585-E4A314C349BE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10/26            </a:t>
          </a:r>
          <a:endParaRPr lang="en-US" sz="1600" dirty="0"/>
        </a:p>
        <a:p>
          <a:r>
            <a:rPr lang="en-US" sz="1600" dirty="0"/>
            <a:t> Progress Report Delivered</a:t>
          </a:r>
        </a:p>
        <a:p>
          <a:endParaRPr lang="en-US" sz="1600" dirty="0"/>
        </a:p>
      </dgm:t>
    </dgm:pt>
    <dgm:pt modelId="{0EF5D5A3-E393-4993-9719-BDDE43128EF4}" type="parTrans" cxnId="{A5B6C447-1BCF-452D-A1F7-8E08E2802FFE}">
      <dgm:prSet/>
      <dgm:spPr/>
      <dgm:t>
        <a:bodyPr/>
        <a:lstStyle/>
        <a:p>
          <a:endParaRPr lang="en-US"/>
        </a:p>
      </dgm:t>
    </dgm:pt>
    <dgm:pt modelId="{6CFE981C-701E-461E-9935-8B64A9677EA0}" type="sibTrans" cxnId="{A5B6C447-1BCF-452D-A1F7-8E08E2802FFE}">
      <dgm:prSet/>
      <dgm:spPr/>
      <dgm:t>
        <a:bodyPr/>
        <a:lstStyle/>
        <a:p>
          <a:endParaRPr lang="en-US"/>
        </a:p>
      </dgm:t>
    </dgm:pt>
    <dgm:pt modelId="{BA898781-924F-44E9-81E0-03073C910C72}">
      <dgm:prSet phldrT="[Text]" custT="1"/>
      <dgm:spPr/>
      <dgm:t>
        <a:bodyPr/>
        <a:lstStyle/>
        <a:p>
          <a:r>
            <a:rPr lang="en-US" sz="1600" dirty="0"/>
            <a:t>11/30</a:t>
          </a:r>
        </a:p>
        <a:p>
          <a:r>
            <a:rPr lang="en-US" sz="1600" dirty="0"/>
            <a:t> All Deliverables Ready for  </a:t>
          </a:r>
          <a:r>
            <a:rPr lang="en-US" sz="1600" dirty="0" smtClean="0"/>
            <a:t>Presentation</a:t>
          </a:r>
          <a:endParaRPr lang="en-US" sz="1600" dirty="0"/>
        </a:p>
      </dgm:t>
    </dgm:pt>
    <dgm:pt modelId="{22419B2A-8114-4A99-9552-F141E8245F91}" type="parTrans" cxnId="{9F1F970F-C043-41F9-A41C-468A9F5192DC}">
      <dgm:prSet/>
      <dgm:spPr/>
      <dgm:t>
        <a:bodyPr/>
        <a:lstStyle/>
        <a:p>
          <a:endParaRPr lang="en-US"/>
        </a:p>
      </dgm:t>
    </dgm:pt>
    <dgm:pt modelId="{5F72F0A7-54A1-4E5E-947C-6CDC8A900B85}" type="sibTrans" cxnId="{9F1F970F-C043-41F9-A41C-468A9F5192DC}">
      <dgm:prSet/>
      <dgm:spPr/>
      <dgm:t>
        <a:bodyPr/>
        <a:lstStyle/>
        <a:p>
          <a:endParaRPr lang="en-US"/>
        </a:p>
      </dgm:t>
    </dgm:pt>
    <dgm:pt modelId="{AC3B816C-CEAC-4C08-AC94-4339B87B339C}" type="pres">
      <dgm:prSet presAssocID="{4F4A48AF-B8D1-4E44-BC34-C75DB1E252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F526B-943F-407F-A520-94DCA0B80D44}" type="pres">
      <dgm:prSet presAssocID="{5754C75C-5B48-4BA5-AF68-85638263AAB2}" presName="boxAndChildren" presStyleCnt="0"/>
      <dgm:spPr/>
    </dgm:pt>
    <dgm:pt modelId="{035D1FDF-5FCD-4F32-B83F-76E8BBA25B4C}" type="pres">
      <dgm:prSet presAssocID="{5754C75C-5B48-4BA5-AF68-85638263AAB2}" presName="parentTextBox" presStyleLbl="node1" presStyleIdx="0" presStyleCnt="6"/>
      <dgm:spPr/>
      <dgm:t>
        <a:bodyPr/>
        <a:lstStyle/>
        <a:p>
          <a:endParaRPr lang="en-US"/>
        </a:p>
      </dgm:t>
    </dgm:pt>
    <dgm:pt modelId="{8B67004D-BB10-43CC-A3F6-7813AF59475C}" type="pres">
      <dgm:prSet presAssocID="{5F72F0A7-54A1-4E5E-947C-6CDC8A900B85}" presName="sp" presStyleCnt="0"/>
      <dgm:spPr/>
    </dgm:pt>
    <dgm:pt modelId="{74CE67A7-FAB1-4FC4-B48A-34BC5CE63577}" type="pres">
      <dgm:prSet presAssocID="{BA898781-924F-44E9-81E0-03073C910C72}" presName="arrowAndChildren" presStyleCnt="0"/>
      <dgm:spPr/>
    </dgm:pt>
    <dgm:pt modelId="{CFA67017-6FCF-440D-806B-8D18BFFA957E}" type="pres">
      <dgm:prSet presAssocID="{BA898781-924F-44E9-81E0-03073C910C72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C11C2073-A491-4636-96C5-9F89759B3FD5}" type="pres">
      <dgm:prSet presAssocID="{84B39E0B-1415-4E5E-8686-C215B84EFCB1}" presName="sp" presStyleCnt="0"/>
      <dgm:spPr/>
    </dgm:pt>
    <dgm:pt modelId="{0D7D0D3E-08FA-41B8-BFE6-472CA210501D}" type="pres">
      <dgm:prSet presAssocID="{9BE4527E-259E-4813-992E-CFC5AD10E3A6}" presName="arrowAndChildren" presStyleCnt="0"/>
      <dgm:spPr/>
    </dgm:pt>
    <dgm:pt modelId="{8E65C9FD-7B1E-45CA-B967-8CE217047066}" type="pres">
      <dgm:prSet presAssocID="{9BE4527E-259E-4813-992E-CFC5AD10E3A6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3755DA4F-CF7B-4635-A69A-AAB8DA3F7F8C}" type="pres">
      <dgm:prSet presAssocID="{6CFE981C-701E-461E-9935-8B64A9677EA0}" presName="sp" presStyleCnt="0"/>
      <dgm:spPr/>
    </dgm:pt>
    <dgm:pt modelId="{7F061DC7-D922-448D-888F-9E924104A96E}" type="pres">
      <dgm:prSet presAssocID="{8779C077-9184-45C5-8585-E4A314C349BE}" presName="arrowAndChildren" presStyleCnt="0"/>
      <dgm:spPr/>
    </dgm:pt>
    <dgm:pt modelId="{8EE0B999-8C7F-4266-BE3F-51F2460CD899}" type="pres">
      <dgm:prSet presAssocID="{8779C077-9184-45C5-8585-E4A314C349BE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B119A2EB-8962-4FF3-B7C7-28EF27662FAB}" type="pres">
      <dgm:prSet presAssocID="{67D5A354-02ED-4EF3-8A6B-71A6D0692536}" presName="sp" presStyleCnt="0"/>
      <dgm:spPr/>
    </dgm:pt>
    <dgm:pt modelId="{32E91360-72A8-4145-9E97-A118B2C33663}" type="pres">
      <dgm:prSet presAssocID="{3C04BCB8-B2B1-4388-912B-CE34A1609319}" presName="arrowAndChildren" presStyleCnt="0"/>
      <dgm:spPr/>
    </dgm:pt>
    <dgm:pt modelId="{EEA2745C-601E-4698-8604-034BE7EFD564}" type="pres">
      <dgm:prSet presAssocID="{3C04BCB8-B2B1-4388-912B-CE34A1609319}" presName="parentTextArrow" presStyleLbl="node1" presStyleIdx="4" presStyleCnt="6" custLinFactNeighborY="3992"/>
      <dgm:spPr/>
      <dgm:t>
        <a:bodyPr/>
        <a:lstStyle/>
        <a:p>
          <a:endParaRPr lang="en-US"/>
        </a:p>
      </dgm:t>
    </dgm:pt>
    <dgm:pt modelId="{9F76E37C-6A86-457F-A6AE-BF96263068CF}" type="pres">
      <dgm:prSet presAssocID="{7F086277-99D2-4AB5-A7E7-D707D5E9F38A}" presName="sp" presStyleCnt="0"/>
      <dgm:spPr/>
    </dgm:pt>
    <dgm:pt modelId="{643C45A7-D405-4F62-A21E-D9A71705D5E1}" type="pres">
      <dgm:prSet presAssocID="{3A6BF884-CA16-4793-905E-C8F6D77929AE}" presName="arrowAndChildren" presStyleCnt="0"/>
      <dgm:spPr/>
    </dgm:pt>
    <dgm:pt modelId="{08BF0CC6-E0C6-4E4A-961A-8A0F9DF0580E}" type="pres">
      <dgm:prSet presAssocID="{3A6BF884-CA16-4793-905E-C8F6D77929AE}" presName="parentTextArrow" presStyleLbl="node1" presStyleIdx="5" presStyleCnt="6" custLinFactNeighborY="-265"/>
      <dgm:spPr/>
      <dgm:t>
        <a:bodyPr/>
        <a:lstStyle/>
        <a:p>
          <a:endParaRPr lang="en-US"/>
        </a:p>
      </dgm:t>
    </dgm:pt>
  </dgm:ptLst>
  <dgm:cxnLst>
    <dgm:cxn modelId="{749CA0B0-9957-423F-8FC2-C70589183466}" type="presOf" srcId="{9BE4527E-259E-4813-992E-CFC5AD10E3A6}" destId="{8E65C9FD-7B1E-45CA-B967-8CE217047066}" srcOrd="0" destOrd="0" presId="urn:microsoft.com/office/officeart/2005/8/layout/process4"/>
    <dgm:cxn modelId="{9A26A80E-0CE9-44BE-839F-736D785599F4}" type="presOf" srcId="{3C04BCB8-B2B1-4388-912B-CE34A1609319}" destId="{EEA2745C-601E-4698-8604-034BE7EFD564}" srcOrd="0" destOrd="0" presId="urn:microsoft.com/office/officeart/2005/8/layout/process4"/>
    <dgm:cxn modelId="{38742AAA-B56E-454C-8A97-4D55D3ED94BF}" type="presOf" srcId="{3A6BF884-CA16-4793-905E-C8F6D77929AE}" destId="{08BF0CC6-E0C6-4E4A-961A-8A0F9DF0580E}" srcOrd="0" destOrd="0" presId="urn:microsoft.com/office/officeart/2005/8/layout/process4"/>
    <dgm:cxn modelId="{EF1813C5-8998-4AFD-B6C9-AE1C1E52F8B3}" srcId="{4F4A48AF-B8D1-4E44-BC34-C75DB1E25225}" destId="{3A6BF884-CA16-4793-905E-C8F6D77929AE}" srcOrd="0" destOrd="0" parTransId="{8734A419-7C05-4283-B302-AF90FCA45D61}" sibTransId="{7F086277-99D2-4AB5-A7E7-D707D5E9F38A}"/>
    <dgm:cxn modelId="{0FE470A5-81F2-40A1-A210-306690C1DDCA}" srcId="{4F4A48AF-B8D1-4E44-BC34-C75DB1E25225}" destId="{3C04BCB8-B2B1-4388-912B-CE34A1609319}" srcOrd="1" destOrd="0" parTransId="{C389DBB8-E8F5-4DE3-A7F7-5EB2481788C8}" sibTransId="{67D5A354-02ED-4EF3-8A6B-71A6D0692536}"/>
    <dgm:cxn modelId="{69797713-4585-42A9-8F1F-36E23F6F677B}" type="presOf" srcId="{BA898781-924F-44E9-81E0-03073C910C72}" destId="{CFA67017-6FCF-440D-806B-8D18BFFA957E}" srcOrd="0" destOrd="0" presId="urn:microsoft.com/office/officeart/2005/8/layout/process4"/>
    <dgm:cxn modelId="{0D7315CA-5DF8-4594-BB97-C0A3C003400D}" type="presOf" srcId="{8779C077-9184-45C5-8585-E4A314C349BE}" destId="{8EE0B999-8C7F-4266-BE3F-51F2460CD899}" srcOrd="0" destOrd="0" presId="urn:microsoft.com/office/officeart/2005/8/layout/process4"/>
    <dgm:cxn modelId="{88CD3972-1E0A-43E7-8C60-52AEC9A7209C}" type="presOf" srcId="{4F4A48AF-B8D1-4E44-BC34-C75DB1E25225}" destId="{AC3B816C-CEAC-4C08-AC94-4339B87B339C}" srcOrd="0" destOrd="0" presId="urn:microsoft.com/office/officeart/2005/8/layout/process4"/>
    <dgm:cxn modelId="{77512DC4-C942-45BA-A47F-15157A34BF45}" srcId="{4F4A48AF-B8D1-4E44-BC34-C75DB1E25225}" destId="{9BE4527E-259E-4813-992E-CFC5AD10E3A6}" srcOrd="3" destOrd="0" parTransId="{60272320-0049-4CAC-8107-F240EA5AEC6F}" sibTransId="{84B39E0B-1415-4E5E-8686-C215B84EFCB1}"/>
    <dgm:cxn modelId="{EDE6520C-9201-4DD1-88B1-8DD02A5BA109}" srcId="{4F4A48AF-B8D1-4E44-BC34-C75DB1E25225}" destId="{5754C75C-5B48-4BA5-AF68-85638263AAB2}" srcOrd="5" destOrd="0" parTransId="{443BD500-03EA-4F63-9CDD-3FDB20B4912F}" sibTransId="{550CC629-7CF4-4120-9A0E-5AED2BB93CDC}"/>
    <dgm:cxn modelId="{A5B6C447-1BCF-452D-A1F7-8E08E2802FFE}" srcId="{4F4A48AF-B8D1-4E44-BC34-C75DB1E25225}" destId="{8779C077-9184-45C5-8585-E4A314C349BE}" srcOrd="2" destOrd="0" parTransId="{0EF5D5A3-E393-4993-9719-BDDE43128EF4}" sibTransId="{6CFE981C-701E-461E-9935-8B64A9677EA0}"/>
    <dgm:cxn modelId="{9F1F970F-C043-41F9-A41C-468A9F5192DC}" srcId="{4F4A48AF-B8D1-4E44-BC34-C75DB1E25225}" destId="{BA898781-924F-44E9-81E0-03073C910C72}" srcOrd="4" destOrd="0" parTransId="{22419B2A-8114-4A99-9552-F141E8245F91}" sibTransId="{5F72F0A7-54A1-4E5E-947C-6CDC8A900B85}"/>
    <dgm:cxn modelId="{17AF462A-AC7A-470B-8806-5850DDA5E90F}" type="presOf" srcId="{5754C75C-5B48-4BA5-AF68-85638263AAB2}" destId="{035D1FDF-5FCD-4F32-B83F-76E8BBA25B4C}" srcOrd="0" destOrd="0" presId="urn:microsoft.com/office/officeart/2005/8/layout/process4"/>
    <dgm:cxn modelId="{AA2ADF20-F504-4F90-8604-41B95EE46EB6}" type="presParOf" srcId="{AC3B816C-CEAC-4C08-AC94-4339B87B339C}" destId="{B5CF526B-943F-407F-A520-94DCA0B80D44}" srcOrd="0" destOrd="0" presId="urn:microsoft.com/office/officeart/2005/8/layout/process4"/>
    <dgm:cxn modelId="{FAFCD301-A647-4CC1-B397-474B1DF4FDAF}" type="presParOf" srcId="{B5CF526B-943F-407F-A520-94DCA0B80D44}" destId="{035D1FDF-5FCD-4F32-B83F-76E8BBA25B4C}" srcOrd="0" destOrd="0" presId="urn:microsoft.com/office/officeart/2005/8/layout/process4"/>
    <dgm:cxn modelId="{E5FDB2F7-5AED-4004-B269-1BFA2FA87910}" type="presParOf" srcId="{AC3B816C-CEAC-4C08-AC94-4339B87B339C}" destId="{8B67004D-BB10-43CC-A3F6-7813AF59475C}" srcOrd="1" destOrd="0" presId="urn:microsoft.com/office/officeart/2005/8/layout/process4"/>
    <dgm:cxn modelId="{05B32C17-D760-4622-BC2B-EB511CA7E27B}" type="presParOf" srcId="{AC3B816C-CEAC-4C08-AC94-4339B87B339C}" destId="{74CE67A7-FAB1-4FC4-B48A-34BC5CE63577}" srcOrd="2" destOrd="0" presId="urn:microsoft.com/office/officeart/2005/8/layout/process4"/>
    <dgm:cxn modelId="{D477AB26-E4CE-442A-A6C7-0492B07EF197}" type="presParOf" srcId="{74CE67A7-FAB1-4FC4-B48A-34BC5CE63577}" destId="{CFA67017-6FCF-440D-806B-8D18BFFA957E}" srcOrd="0" destOrd="0" presId="urn:microsoft.com/office/officeart/2005/8/layout/process4"/>
    <dgm:cxn modelId="{B9F1A998-998D-4F55-B637-9E79E6F89E32}" type="presParOf" srcId="{AC3B816C-CEAC-4C08-AC94-4339B87B339C}" destId="{C11C2073-A491-4636-96C5-9F89759B3FD5}" srcOrd="3" destOrd="0" presId="urn:microsoft.com/office/officeart/2005/8/layout/process4"/>
    <dgm:cxn modelId="{2420BB35-8C97-4724-84FB-10E10A23B5DA}" type="presParOf" srcId="{AC3B816C-CEAC-4C08-AC94-4339B87B339C}" destId="{0D7D0D3E-08FA-41B8-BFE6-472CA210501D}" srcOrd="4" destOrd="0" presId="urn:microsoft.com/office/officeart/2005/8/layout/process4"/>
    <dgm:cxn modelId="{C4D58048-943A-4CDB-ADD2-A911E76C3E54}" type="presParOf" srcId="{0D7D0D3E-08FA-41B8-BFE6-472CA210501D}" destId="{8E65C9FD-7B1E-45CA-B967-8CE217047066}" srcOrd="0" destOrd="0" presId="urn:microsoft.com/office/officeart/2005/8/layout/process4"/>
    <dgm:cxn modelId="{4942B695-D950-472B-B4C6-A21A42A7EEE9}" type="presParOf" srcId="{AC3B816C-CEAC-4C08-AC94-4339B87B339C}" destId="{3755DA4F-CF7B-4635-A69A-AAB8DA3F7F8C}" srcOrd="5" destOrd="0" presId="urn:microsoft.com/office/officeart/2005/8/layout/process4"/>
    <dgm:cxn modelId="{8907AA6C-A0E3-4952-AA40-B00B58C8317B}" type="presParOf" srcId="{AC3B816C-CEAC-4C08-AC94-4339B87B339C}" destId="{7F061DC7-D922-448D-888F-9E924104A96E}" srcOrd="6" destOrd="0" presId="urn:microsoft.com/office/officeart/2005/8/layout/process4"/>
    <dgm:cxn modelId="{EBDF31F6-A0F5-4064-8CA4-46F57055A61B}" type="presParOf" srcId="{7F061DC7-D922-448D-888F-9E924104A96E}" destId="{8EE0B999-8C7F-4266-BE3F-51F2460CD899}" srcOrd="0" destOrd="0" presId="urn:microsoft.com/office/officeart/2005/8/layout/process4"/>
    <dgm:cxn modelId="{1790A73D-DFC8-41D6-88B0-9252D470335B}" type="presParOf" srcId="{AC3B816C-CEAC-4C08-AC94-4339B87B339C}" destId="{B119A2EB-8962-4FF3-B7C7-28EF27662FAB}" srcOrd="7" destOrd="0" presId="urn:microsoft.com/office/officeart/2005/8/layout/process4"/>
    <dgm:cxn modelId="{98EABAC4-4D25-4B69-BED2-0D88D5F51BF1}" type="presParOf" srcId="{AC3B816C-CEAC-4C08-AC94-4339B87B339C}" destId="{32E91360-72A8-4145-9E97-A118B2C33663}" srcOrd="8" destOrd="0" presId="urn:microsoft.com/office/officeart/2005/8/layout/process4"/>
    <dgm:cxn modelId="{6D31A002-B46A-4BD1-98B9-AF0ED2BE442B}" type="presParOf" srcId="{32E91360-72A8-4145-9E97-A118B2C33663}" destId="{EEA2745C-601E-4698-8604-034BE7EFD564}" srcOrd="0" destOrd="0" presId="urn:microsoft.com/office/officeart/2005/8/layout/process4"/>
    <dgm:cxn modelId="{7475C2CA-49F0-42B1-8515-D74D6A309793}" type="presParOf" srcId="{AC3B816C-CEAC-4C08-AC94-4339B87B339C}" destId="{9F76E37C-6A86-457F-A6AE-BF96263068CF}" srcOrd="9" destOrd="0" presId="urn:microsoft.com/office/officeart/2005/8/layout/process4"/>
    <dgm:cxn modelId="{6BB411F4-E0A3-4DA8-A235-07A444E3B53B}" type="presParOf" srcId="{AC3B816C-CEAC-4C08-AC94-4339B87B339C}" destId="{643C45A7-D405-4F62-A21E-D9A71705D5E1}" srcOrd="10" destOrd="0" presId="urn:microsoft.com/office/officeart/2005/8/layout/process4"/>
    <dgm:cxn modelId="{2DCC2F55-69E4-44A0-B6A6-E84EB7C5595C}" type="presParOf" srcId="{643C45A7-D405-4F62-A21E-D9A71705D5E1}" destId="{08BF0CC6-E0C6-4E4A-961A-8A0F9DF0580E}" srcOrd="0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45B5A3-574E-48F2-A298-E8A2083B2B76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F7A1A9-A8DF-4283-8667-1A8038D83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A36ED-7A12-4F06-A980-334D9D1FD6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800C2-2C32-4431-AB0E-AC28732C9B3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A52F7-D695-46E1-9327-E97F0D1C4B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9A830-9ACE-45FE-BD55-BEF17906DC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7AA5B-52FA-426E-B9B9-1058A687DD6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62ABE7-A04E-46D6-8D5D-E5EA682125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23ACD-0A3C-41CA-A4B6-EE01424F9C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82BCD4-8559-4926-A86C-3CB110C706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EE36-2209-49AE-BD0F-498C4430CCFD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EC4AE8-AC25-4DDA-BCA1-54E78F98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2248-E836-488B-8D8C-3C34164B63F8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3F38-DACF-4382-971B-492C85E8F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A27F-D2EF-4B23-B101-03BB829C6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B1E0-D394-409D-A28F-E272A9115E09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F052-C54B-4A87-B3CA-CA901BB81D91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738F-61E4-4C46-8763-503C605C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D4F3-A357-4240-B6DC-2B69FC497D93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498EA02-942E-4C94-85D4-3E61814E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B45C-16F2-4792-BF6B-37FFE2778363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2011-C6EB-4F49-8357-7D02DE7F9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1988-6CAA-4B77-A914-E4F71825CD36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84D773-3551-4FC8-8D44-AF59101B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F307-C432-4B4F-B29A-DE452F7FF3FB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B1DB-6B80-45B8-984A-AF076F03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8AB0-4927-4EBF-8F9E-A74849030933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6BEB0-308E-4595-A521-3252457E0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0081F0-07D5-4D18-A34B-D220B07D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91EA-7173-45D4-9F3F-15C8B070C028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3300-5F27-440F-9FBA-0B598DC54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3030-7FBF-4A15-9F13-D4EF9F392627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A0B8F-6925-404C-AA63-EE559A673D9D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3BD6C-C7A5-44AA-85B6-3BF9773C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1676400" y="4648200"/>
            <a:ext cx="579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Georgia" pitchFamily="18" charset="0"/>
                <a:ea typeface="Calibri" pitchFamily="34" charset="0"/>
                <a:cs typeface="Andalus" pitchFamily="2" charset="-78"/>
              </a:rPr>
              <a:t>Cody Clarke - Project Team Leader</a:t>
            </a:r>
          </a:p>
          <a:p>
            <a:pPr algn="ctr" eaLnBrk="0" hangingPunct="0"/>
            <a:r>
              <a:rPr lang="en-US" sz="2000">
                <a:latin typeface="Georgia" pitchFamily="18" charset="0"/>
                <a:ea typeface="Calibri" pitchFamily="34" charset="0"/>
                <a:cs typeface="Andalus" pitchFamily="2" charset="-78"/>
              </a:rPr>
              <a:t>Sherry Priddy - Project Assistant Team Leader</a:t>
            </a:r>
          </a:p>
          <a:p>
            <a:pPr algn="ctr" eaLnBrk="0" hangingPunct="0"/>
            <a:r>
              <a:rPr lang="en-US" sz="2000">
                <a:latin typeface="Georgia" pitchFamily="18" charset="0"/>
                <a:ea typeface="Calibri" pitchFamily="34" charset="0"/>
              </a:rPr>
              <a:t>Jason Baker - Information Analyst</a:t>
            </a:r>
            <a:endParaRPr lang="en-US" sz="2000">
              <a:latin typeface="Georgia" pitchFamily="18" charset="0"/>
              <a:ea typeface="Calibri" pitchFamily="34" charset="0"/>
              <a:cs typeface="Andalus" pitchFamily="2" charset="-78"/>
            </a:endParaRPr>
          </a:p>
          <a:p>
            <a:pPr algn="ctr" eaLnBrk="0" hangingPunct="0"/>
            <a:r>
              <a:rPr lang="en-US" sz="2000">
                <a:latin typeface="Georgia" pitchFamily="18" charset="0"/>
                <a:ea typeface="Calibri" pitchFamily="34" charset="0"/>
              </a:rPr>
              <a:t>Les Stewart - Data Collection </a:t>
            </a:r>
          </a:p>
          <a:p>
            <a:pPr algn="ctr" eaLnBrk="0" hangingPunct="0"/>
            <a:r>
              <a:rPr lang="en-US" sz="2000">
                <a:latin typeface="Georgia" pitchFamily="18" charset="0"/>
                <a:ea typeface="Calibri" pitchFamily="34" charset="0"/>
              </a:rPr>
              <a:t>Randy Guzman - Graphic Artist &amp; Webmaster </a:t>
            </a:r>
            <a:endParaRPr lang="en-US" sz="2000">
              <a:latin typeface="Georgia" pitchFamily="18" charset="0"/>
              <a:ea typeface="Calibri" pitchFamily="34" charset="0"/>
              <a:cs typeface="Andalus" pitchFamily="2" charset="-78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048000" y="457200"/>
            <a:ext cx="326082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+mn-cs"/>
              </a:rPr>
              <a:t>Capital Area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0" y="3886200"/>
            <a:ext cx="48590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Tracking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8272463" cy="4572000"/>
          </a:xfrm>
        </p:spPr>
        <p:txBody>
          <a:bodyPr>
            <a:normAutofit/>
          </a:bodyPr>
          <a:lstStyle/>
          <a:p>
            <a:pPr lvl="1" eaLnBrk="1" hangingPunct="1"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mtClean="0">
                <a:solidFill>
                  <a:schemeClr val="tx1"/>
                </a:solidFill>
              </a:rPr>
              <a:t>1.5 mile circular areas will be created around each cat colony.</a:t>
            </a:r>
          </a:p>
          <a:p>
            <a:pPr lvl="1" eaLnBrk="1" hangingPunct="1"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mtClean="0">
                <a:solidFill>
                  <a:schemeClr val="tx1"/>
                </a:solidFill>
              </a:rPr>
              <a:t>After the areas are created, a query will be performed finding municipal land use, population density based on census tracts, and average income based on census tracts within the 1.5 mile surrounding areas.</a:t>
            </a:r>
          </a:p>
          <a:p>
            <a:pPr lvl="1" eaLnBrk="1" hangingPunct="1"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mtClean="0">
                <a:solidFill>
                  <a:schemeClr val="tx1"/>
                </a:solidFill>
              </a:rPr>
              <a:t>Trends regarding land use, average income, and population density surrounding each cat colony will be analyzed. </a:t>
            </a:r>
          </a:p>
          <a:p>
            <a:pPr lvl="1" eaLnBrk="1" hangingPunct="1"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mtClean="0">
                <a:solidFill>
                  <a:schemeClr val="tx1"/>
                </a:solidFill>
              </a:rPr>
              <a:t>Data will be converted for analysis within ArcGIS</a:t>
            </a: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Methodology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343400" cy="3733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z="2100" smtClean="0">
                <a:solidFill>
                  <a:schemeClr val="tx1"/>
                </a:solidFill>
              </a:rPr>
              <a:t>The team will perform a spatial overlay analysis</a:t>
            </a:r>
          </a:p>
          <a:p>
            <a:pPr lvl="1" eaLnBrk="1" hangingPunct="1">
              <a:lnSpc>
                <a:spcPct val="90000"/>
              </a:lnSpc>
              <a:buClr>
                <a:srgbClr val="546D7A"/>
              </a:buClr>
              <a:buSzPct val="85000"/>
              <a:buFont typeface="Georgia" pitchFamily="18" charset="0"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z="2100" smtClean="0">
                <a:solidFill>
                  <a:schemeClr val="tx1"/>
                </a:solidFill>
              </a:rPr>
              <a:t>A new, trend based layer is created and will predict where feral cat colonies may appear in the future.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34822" name="Picture 6" descr="Spatial overl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420211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7175"/>
            <a:ext cx="8272463" cy="4572000"/>
          </a:xfrm>
        </p:spPr>
        <p:txBody>
          <a:bodyPr>
            <a:normAutofit/>
          </a:bodyPr>
          <a:lstStyle/>
          <a:p>
            <a:pPr lvl="1" eaLnBrk="1" hangingPunct="1">
              <a:buClr>
                <a:srgbClr val="546D7A"/>
              </a:buClr>
              <a:buFont typeface="Wingdings" pitchFamily="2" charset="2"/>
              <a:buNone/>
            </a:pPr>
            <a:r>
              <a:rPr lang="en-US" smtClean="0">
                <a:solidFill>
                  <a:schemeClr val="tx1"/>
                </a:solidFill>
              </a:rPr>
              <a:t>    The team will then export feral cat colonies, buffers, and prediction trend layer to Google Earth with callout boxes including colony caretaker and number of cats.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70" name="Picture 4" descr="google-earth-5-screensh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95600"/>
            <a:ext cx="46736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57300" y="2857500"/>
            <a:ext cx="4953000" cy="1066800"/>
          </a:xfr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0" y="457200"/>
          <a:ext cx="3810001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6"/>
          <p:cNvSpPr txBox="1">
            <a:spLocks noChangeArrowheads="1"/>
          </p:cNvSpPr>
          <p:nvPr/>
        </p:nvSpPr>
        <p:spPr bwMode="auto">
          <a:xfrm>
            <a:off x="609600" y="1600200"/>
            <a:ext cx="8001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Georgia" pitchFamily="18" charset="0"/>
              </a:rPr>
              <a:t>This project has an estimated total cost of $18,666.</a:t>
            </a:r>
          </a:p>
          <a:p>
            <a:pPr algn="ctr"/>
            <a:endParaRPr lang="en-US" sz="1600">
              <a:latin typeface="Georgia" pitchFamily="18" charset="0"/>
            </a:endParaRPr>
          </a:p>
          <a:p>
            <a:pPr algn="ctr"/>
            <a:endParaRPr lang="en-US" sz="1600">
              <a:latin typeface="Georgia" pitchFamily="18" charset="0"/>
            </a:endParaRPr>
          </a:p>
          <a:p>
            <a:endParaRPr lang="en-US" sz="16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Georgia" pitchFamily="18" charset="0"/>
              </a:rPr>
              <a:t>Approximately $7,950 of this will be from data collection and interpretation and data analysis.</a:t>
            </a:r>
          </a:p>
          <a:p>
            <a:pPr lvl="3"/>
            <a:endParaRPr lang="en-US" sz="1600">
              <a:latin typeface="Georgia" pitchFamily="18" charset="0"/>
            </a:endParaRPr>
          </a:p>
          <a:p>
            <a:pPr lvl="3"/>
            <a:endParaRPr lang="en-US" sz="16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Georgia" pitchFamily="18" charset="0"/>
              </a:rPr>
              <a:t> Approximately $8,400 will be in management of the project and application process’.</a:t>
            </a:r>
          </a:p>
          <a:p>
            <a:pPr>
              <a:buFont typeface="Arial" charset="0"/>
              <a:buChar char="•"/>
            </a:pPr>
            <a:endParaRPr lang="en-US" sz="16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endParaRPr lang="en-US" sz="1600">
              <a:latin typeface="Georgia" pitchFamily="18" charset="0"/>
            </a:endParaRPr>
          </a:p>
          <a:p>
            <a:endParaRPr lang="en-US" sz="16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Georgia" pitchFamily="18" charset="0"/>
              </a:rPr>
              <a:t>The remaining cost of $2,316 is accrued from degradation of materials, traveling costs, and Web Development. </a:t>
            </a:r>
          </a:p>
          <a:p>
            <a:r>
              <a:rPr lang="en-US" sz="1600">
                <a:latin typeface="Georgia" pitchFamily="18" charset="0"/>
              </a:rPr>
              <a:t>                            </a:t>
            </a:r>
          </a:p>
        </p:txBody>
      </p:sp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Budget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Final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7175"/>
            <a:ext cx="8272463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Report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Descriptive Maps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err="1" smtClean="0"/>
              <a:t>ArcGIS</a:t>
            </a:r>
            <a:r>
              <a:rPr lang="en-US" dirty="0" smtClean="0"/>
              <a:t> data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Metadata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Poster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78013"/>
            <a:ext cx="51054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3810000" y="5334000"/>
            <a:ext cx="495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Example ONLY. Past Project from Fall 2008 Advanced GIS II. Texas Demographics Consulting Group.</a:t>
            </a:r>
          </a:p>
          <a:p>
            <a:r>
              <a:rPr lang="en-US" sz="1000">
                <a:latin typeface="Georgia" pitchFamily="18" charset="0"/>
              </a:rPr>
              <a:t>https://tracs.txstate.edu/portal/site/2771060b-a1b2-4c92-a946-c0e5bbd553ff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7175"/>
            <a:ext cx="8196263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546D7A"/>
              </a:buClr>
              <a:buFont typeface="Wingdings 2" pitchFamily="18" charset="2"/>
              <a:buNone/>
            </a:pPr>
            <a:r>
              <a:rPr lang="en-US" smtClean="0"/>
              <a:t>   Continue the project TNRM began so that  receiving grant money needed to fulfill its task will be easier to attain.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5048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Questions?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710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39838" y="2155825"/>
            <a:ext cx="6629400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Background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143000" y="18288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914400" y="1676400"/>
            <a:ext cx="7467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Feral Cats are usually the offspring of a lost or abandoned cat. 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To reduce populations, they are trapped, neutered/spayed and vaccinated by veterinarians and returned back to their home territory.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They are maintained through volunteer programs that feed and care for them. </a:t>
            </a:r>
          </a:p>
          <a:p>
            <a:r>
              <a:rPr lang="en-US">
                <a:latin typeface="Georgia" pitchFamily="18" charset="0"/>
              </a:rPr>
              <a:t> </a:t>
            </a:r>
          </a:p>
        </p:txBody>
      </p:sp>
      <p:pic>
        <p:nvPicPr>
          <p:cNvPr id="16391" name="Picture 10" descr="feral-cat-feeding-station2_84s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7338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Content Placeholder 1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>
                <a:cs typeface="Andalus" pitchFamily="2" charset="-78"/>
              </a:rPr>
              <a:t>Tracking of Feral Cat Colonies throughout </a:t>
            </a:r>
            <a:r>
              <a:rPr lang="en-US" cap="small" dirty="0" smtClean="0">
                <a:cs typeface="Andalus" pitchFamily="2" charset="-78"/>
              </a:rPr>
              <a:t>      Hays </a:t>
            </a:r>
            <a:r>
              <a:rPr lang="en-US" cap="small" dirty="0">
                <a:cs typeface="Andalus" pitchFamily="2" charset="-78"/>
              </a:rPr>
              <a:t>County</a:t>
            </a:r>
            <a:r>
              <a:rPr lang="en-US" dirty="0">
                <a:latin typeface="Andalus" pitchFamily="2" charset="-78"/>
                <a:cs typeface="Andalus" pitchFamily="2" charset="-78"/>
              </a:rPr>
              <a:t/>
            </a:r>
            <a:br>
              <a:rPr lang="en-US" dirty="0">
                <a:latin typeface="Andalus" pitchFamily="2" charset="-78"/>
                <a:cs typeface="Andalus" pitchFamily="2" charset="-78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2200" smtClean="0">
              <a:cs typeface="Andalus" pitchFamily="2" charset="-78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200" smtClean="0">
              <a:cs typeface="Andalus" pitchFamily="2" charset="-78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200" smtClean="0">
                <a:cs typeface="Andalus" pitchFamily="2" charset="-78"/>
              </a:rPr>
              <a:t>Capital Area Tracking Services (C.A.T.S.) will work together with San Marcos TNRM (Trap ~ Neuter ~ Release ~ Maintain) and its mother organization PALS (Pet Prevent A Litter of Central Texas) in order to create a comprehensive geodatabase and spatial information system that catalogs all feral cat colonies planted and maintained in Hay’s County by TNRM.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Purpose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7175"/>
            <a:ext cx="8272463" cy="5102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400" smtClean="0">
              <a:cs typeface="Andalus" pitchFamily="2" charset="-78"/>
            </a:endParaRPr>
          </a:p>
          <a:p>
            <a:pPr eaLnBrk="1" hangingPunct="1">
              <a:lnSpc>
                <a:spcPct val="80000"/>
              </a:lnSpc>
              <a:buClr>
                <a:srgbClr val="546D7A"/>
              </a:buClr>
              <a:buFont typeface="Wingdings 2" pitchFamily="18" charset="2"/>
              <a:buNone/>
            </a:pPr>
            <a:r>
              <a:rPr lang="en-US" sz="2200" smtClean="0">
                <a:cs typeface="Andalus" pitchFamily="2" charset="-78"/>
              </a:rPr>
              <a:t>    This project will enable San Marcos TNRM to be more competitive in the search for federal grant money to help support their ongoing project and will accomplish two goals:</a:t>
            </a:r>
          </a:p>
          <a:p>
            <a:pPr eaLnBrk="1" hangingPunct="1">
              <a:lnSpc>
                <a:spcPct val="80000"/>
              </a:lnSpc>
              <a:buClr>
                <a:srgbClr val="546D7A"/>
              </a:buClr>
              <a:buFont typeface="Wingdings 2" pitchFamily="18" charset="2"/>
              <a:buNone/>
            </a:pPr>
            <a:r>
              <a:rPr lang="en-US" sz="2200" smtClean="0">
                <a:cs typeface="Andalus" pitchFamily="2" charset="-78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546D7A"/>
              </a:buClr>
              <a:buFont typeface="Georgia" pitchFamily="18" charset="0"/>
              <a:buAutoNum type="arabicPeriod"/>
            </a:pPr>
            <a:r>
              <a:rPr lang="en-US" sz="2200" smtClean="0">
                <a:cs typeface="Andalus" pitchFamily="2" charset="-78"/>
              </a:rPr>
              <a:t>TNRM will meet compliance with City of San Marcos ordinance 6.017 Feral Cat Management, which mandates the tracking of feral cat colonies.</a:t>
            </a:r>
          </a:p>
          <a:p>
            <a:pPr eaLnBrk="1" hangingPunct="1">
              <a:lnSpc>
                <a:spcPct val="80000"/>
              </a:lnSpc>
              <a:buClr>
                <a:srgbClr val="546D7A"/>
              </a:buClr>
              <a:buFont typeface="Georgia" pitchFamily="18" charset="0"/>
              <a:buAutoNum type="arabicPeriod"/>
            </a:pPr>
            <a:endParaRPr lang="en-US" sz="2200" smtClean="0">
              <a:cs typeface="Andalus" pitchFamily="2" charset="-78"/>
            </a:endParaRPr>
          </a:p>
          <a:p>
            <a:pPr eaLnBrk="1" hangingPunct="1">
              <a:lnSpc>
                <a:spcPct val="80000"/>
              </a:lnSpc>
              <a:buClr>
                <a:srgbClr val="546D7A"/>
              </a:buClr>
              <a:buFont typeface="Georgia" pitchFamily="18" charset="0"/>
              <a:buAutoNum type="arabicPeriod"/>
            </a:pPr>
            <a:r>
              <a:rPr lang="en-US" sz="2200" smtClean="0">
                <a:cs typeface="Andalus" pitchFamily="2" charset="-78"/>
              </a:rPr>
              <a:t>Will show where feral cat colonies are in regard to the local habitat and make future predictions of where new feral colonies may occur throughout the county.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>
              <a:cs typeface="Andalus" pitchFamily="2" charset="-7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100" smtClean="0">
                <a:latin typeface="Andalus" pitchFamily="2" charset="-78"/>
                <a:cs typeface="Andalus" pitchFamily="2" charset="-78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0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7175"/>
            <a:ext cx="8272463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cs typeface="Andalus"/>
              </a:rPr>
              <a:t>   Our objectives are to reference and plot feral cat colonies across Hay’s county and show the colony distribution across various types of land use</a:t>
            </a:r>
            <a:r>
              <a:rPr lang="en-US" dirty="0" smtClean="0">
                <a:cs typeface="Andalus" pitchFamily="2" charset="-78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4" name="Picture 7" descr="map-hay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24082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ays_County_Tex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352800"/>
            <a:ext cx="2857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Data Requisites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7239000" cy="4389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latin typeface="Georgia" pitchFamily="18" charset="0"/>
              </a:rPr>
              <a:t>The data needed to perform and complete the initial analysis include:</a:t>
            </a:r>
          </a:p>
          <a:p>
            <a:endParaRPr lang="en-US" sz="2000">
              <a:latin typeface="Georgia" pitchFamily="18" charset="0"/>
            </a:endParaRPr>
          </a:p>
          <a:p>
            <a:pPr marL="1257300" lvl="2" indent="-342900">
              <a:buClr>
                <a:srgbClr val="546D7A"/>
              </a:buClr>
              <a:buFont typeface="Georgia" pitchFamily="18" charset="0"/>
              <a:buChar char="●"/>
            </a:pPr>
            <a:r>
              <a:rPr lang="en-US" sz="2000">
                <a:latin typeface="Georgia" pitchFamily="18" charset="0"/>
              </a:rPr>
              <a:t>A complete listing of all feral cats and their personal information</a:t>
            </a:r>
          </a:p>
          <a:p>
            <a:pPr marL="1257300" lvl="2" indent="-342900">
              <a:buClr>
                <a:srgbClr val="546D7A"/>
              </a:buClr>
            </a:pPr>
            <a:endParaRPr lang="en-US" sz="2000">
              <a:latin typeface="Georgia" pitchFamily="18" charset="0"/>
            </a:endParaRPr>
          </a:p>
          <a:p>
            <a:pPr marL="1257300" lvl="2" indent="-342900">
              <a:buClr>
                <a:srgbClr val="546D7A"/>
              </a:buClr>
              <a:buFont typeface="Georgia" pitchFamily="18" charset="0"/>
              <a:buChar char="●"/>
            </a:pPr>
            <a:r>
              <a:rPr lang="en-US" sz="2000">
                <a:latin typeface="Georgia" pitchFamily="18" charset="0"/>
              </a:rPr>
              <a:t>Location of the areas the feral cats have been both captured and released after being spayed or neutered.  </a:t>
            </a:r>
          </a:p>
          <a:p>
            <a:pPr marL="1257300" lvl="2" indent="-342900">
              <a:buClr>
                <a:srgbClr val="546D7A"/>
              </a:buClr>
            </a:pPr>
            <a:endParaRPr lang="en-US" sz="2000">
              <a:latin typeface="Georgia" pitchFamily="18" charset="0"/>
            </a:endParaRPr>
          </a:p>
          <a:p>
            <a:pPr marL="1257300" lvl="2" indent="-342900">
              <a:buClr>
                <a:srgbClr val="546D7A"/>
              </a:buClr>
              <a:buFont typeface="Georgia" pitchFamily="18" charset="0"/>
              <a:buChar char="●"/>
            </a:pPr>
            <a:r>
              <a:rPr lang="en-US" sz="2000">
                <a:latin typeface="Georgia" pitchFamily="18" charset="0"/>
              </a:rPr>
              <a:t>The location of colonies</a:t>
            </a:r>
          </a:p>
          <a:p>
            <a:pPr marL="1257300" lvl="2" indent="-342900">
              <a:buClr>
                <a:srgbClr val="546D7A"/>
              </a:buClr>
            </a:pPr>
            <a:endParaRPr lang="en-US" sz="2000">
              <a:latin typeface="Georgia" pitchFamily="18" charset="0"/>
            </a:endParaRPr>
          </a:p>
          <a:p>
            <a:pPr marL="1257300" lvl="2" indent="-342900">
              <a:buClr>
                <a:srgbClr val="546D7A"/>
              </a:buClr>
              <a:buFont typeface="Georgia" pitchFamily="18" charset="0"/>
              <a:buChar char="●"/>
            </a:pPr>
            <a:r>
              <a:rPr lang="en-US" sz="2000">
                <a:latin typeface="Georgia" pitchFamily="18" charset="0"/>
              </a:rPr>
              <a:t>Data retrieved from the City of San Marcos</a:t>
            </a:r>
          </a:p>
          <a:p>
            <a:pPr marL="1257300" lvl="2" indent="-342900">
              <a:buFont typeface="Georgia" pitchFamily="18" charset="0"/>
              <a:buAutoNum type="arabicPeriod"/>
            </a:pPr>
            <a:endParaRPr lang="en-US" sz="2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Preliminary Context Map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5" descr="Project preli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73152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Methodology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7" name="Picture 2" descr="F:\GIS\GIS II\Images\g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76400"/>
            <a:ext cx="35496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4267200" cy="38100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z="1500" smtClean="0">
                <a:solidFill>
                  <a:schemeClr val="tx1"/>
                </a:solidFill>
              </a:rPr>
              <a:t>We must compile all feral cat and caretaker information into a single, formatted excel document.</a:t>
            </a:r>
          </a:p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endParaRPr lang="en-US" sz="15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z="1500" smtClean="0">
                <a:solidFill>
                  <a:schemeClr val="tx1"/>
                </a:solidFill>
              </a:rPr>
              <a:t>With this information, we will create points in ArcGIS of all cat colonies. Points will be plotted based on an 'address locater.’ </a:t>
            </a:r>
          </a:p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endParaRPr lang="en-US" sz="15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z="1500" smtClean="0">
                <a:solidFill>
                  <a:schemeClr val="tx1"/>
                </a:solidFill>
              </a:rPr>
              <a:t>The roads, census tracts, municipal land use, and political boundaries will then be added to the map.</a:t>
            </a:r>
          </a:p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endParaRPr lang="en-US" sz="15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546D7A"/>
              </a:buClr>
              <a:buSzPct val="85000"/>
              <a:buFont typeface="Georgia" pitchFamily="18" charset="0"/>
              <a:buChar char="●"/>
            </a:pPr>
            <a:r>
              <a:rPr lang="en-US" sz="1500" smtClean="0">
                <a:solidFill>
                  <a:schemeClr val="tx1"/>
                </a:solidFill>
              </a:rPr>
              <a:t>All spatial data will be presented in Hays County.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gradFill flip="none" rotWithShape="1">
            <a:gsLst>
              <a:gs pos="0">
                <a:srgbClr val="6516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6" name="Picture 5" descr="GI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47938"/>
            <a:ext cx="38862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1524000"/>
            <a:ext cx="82296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546D7A"/>
              </a:buClr>
            </a:pPr>
            <a:r>
              <a:rPr lang="en-US">
                <a:latin typeface="Georgia" pitchFamily="18" charset="0"/>
              </a:rPr>
              <a:t>To complete our objectives of digitally referencing, mapping out, and predicting new feral cat colonies across Hay’s County: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496</TotalTime>
  <Words>606</Words>
  <Application>Microsoft Office PowerPoint</Application>
  <PresentationFormat>On-screen Show (4:3)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Georgia</vt:lpstr>
      <vt:lpstr>Wingdings 2</vt:lpstr>
      <vt:lpstr>Wingdings</vt:lpstr>
      <vt:lpstr>Calibri</vt:lpstr>
      <vt:lpstr>Andalus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Slide 1</vt:lpstr>
      <vt:lpstr>Background</vt:lpstr>
      <vt:lpstr>TRACKING OF FERAL CAT COLONIES THROUGHOUT       HAYS COUNTY  </vt:lpstr>
      <vt:lpstr>Purpose and Goals</vt:lpstr>
      <vt:lpstr>Objectives</vt:lpstr>
      <vt:lpstr>Data Requisites</vt:lpstr>
      <vt:lpstr>Preliminary Context Map</vt:lpstr>
      <vt:lpstr>Methodology</vt:lpstr>
      <vt:lpstr>Methodology</vt:lpstr>
      <vt:lpstr>Methodology</vt:lpstr>
      <vt:lpstr>Methodology</vt:lpstr>
      <vt:lpstr>Methodology</vt:lpstr>
      <vt:lpstr>Slide 13</vt:lpstr>
      <vt:lpstr>Budget</vt:lpstr>
      <vt:lpstr>Final Deliverables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</dc:title>
  <dc:creator>Shery</dc:creator>
  <cp:lastModifiedBy>Cody</cp:lastModifiedBy>
  <cp:revision>71</cp:revision>
  <dcterms:created xsi:type="dcterms:W3CDTF">2009-09-15T18:19:31Z</dcterms:created>
  <dcterms:modified xsi:type="dcterms:W3CDTF">2009-11-11T23:05:14Z</dcterms:modified>
</cp:coreProperties>
</file>